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2.png>
</file>

<file path=ppt/media/media1.wma>
</file>

<file path=ppt/media/media2.wma>
</file>

<file path=ppt/media/media3.wma>
</file>

<file path=ppt/media/media4.wma>
</file>

<file path=ppt/media/media5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F35547-C5A6-46B6-808B-08C445E46B58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63FEF4-A995-4D53-AA1D-751EB88B90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031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AutoShape 1"/>
          <p:cNvSpPr>
            <a:spLocks noChangeArrowheads="1"/>
          </p:cNvSpPr>
          <p:nvPr/>
        </p:nvSpPr>
        <p:spPr bwMode="auto">
          <a:xfrm>
            <a:off x="1805782" y="658813"/>
            <a:ext cx="5536406" cy="2373312"/>
          </a:xfrm>
          <a:prstGeom prst="roundRect">
            <a:avLst>
              <a:gd name="adj" fmla="val 46"/>
            </a:avLst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lnSpc>
                <a:spcPct val="126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en-US" dirty="0"/>
          </a:p>
        </p:txBody>
      </p:sp>
      <p:sp>
        <p:nvSpPr>
          <p:cNvPr id="46083" name="Rectangle 2"/>
          <p:cNvSpPr>
            <a:spLocks noGrp="1" noChangeArrowheads="1"/>
          </p:cNvSpPr>
          <p:nvPr>
            <p:ph type="body"/>
          </p:nvPr>
        </p:nvSpPr>
        <p:spPr>
          <a:xfrm>
            <a:off x="1414860" y="3262313"/>
            <a:ext cx="6286500" cy="2635250"/>
          </a:xfrm>
          <a:noFill/>
          <a:ln/>
        </p:spPr>
        <p:txBody>
          <a:bodyPr wrap="none" anchor="ctr"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53213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048DF4-B74B-4387-85B1-FF999ED858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505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504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52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99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190" y="388365"/>
            <a:ext cx="2661919" cy="196977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544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12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519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247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881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28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858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72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773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79D2F-C8B2-4C8A-A6E9-4393AEF7433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503BD-99F7-4D9E-B076-8A7C644B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63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7" Type="http://schemas.openxmlformats.org/officeDocument/2006/relationships/image" Target="../media/image2.png"/><Relationship Id="rId2" Type="http://schemas.microsoft.com/office/2007/relationships/media" Target="../media/media3.wma"/><Relationship Id="rId1" Type="http://schemas.openxmlformats.org/officeDocument/2006/relationships/tags" Target="../tags/tag2.xml"/><Relationship Id="rId6" Type="http://schemas.openxmlformats.org/officeDocument/2006/relationships/image" Target="../media/image1.emf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1"/>
          <p:cNvSpPr txBox="1">
            <a:spLocks noChangeArrowheads="1"/>
          </p:cNvSpPr>
          <p:nvPr/>
        </p:nvSpPr>
        <p:spPr bwMode="auto">
          <a:xfrm>
            <a:off x="1770891" y="354853"/>
            <a:ext cx="7964279" cy="98514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0" tIns="0" rIns="0" bIns="0" anchor="ctr">
            <a:spAutoFit/>
          </a:bodyPr>
          <a:lstStyle/>
          <a:p>
            <a:pPr algn="ctr">
              <a:lnSpc>
                <a:spcPct val="97000"/>
              </a:lnSpc>
              <a:buClr>
                <a:srgbClr val="000000"/>
              </a:buClr>
              <a:buSzPct val="100000"/>
              <a:tabLst>
                <a:tab pos="0" algn="l"/>
                <a:tab pos="414640" algn="l"/>
                <a:tab pos="806244" algn="l"/>
                <a:tab pos="1243920" algn="l"/>
                <a:tab pos="1658560" algn="l"/>
                <a:tab pos="2073201" algn="l"/>
                <a:tab pos="2464806" algn="l"/>
                <a:tab pos="2902481" algn="l"/>
                <a:tab pos="3317121" algn="l"/>
                <a:tab pos="3731761" algn="l"/>
                <a:tab pos="4123366" algn="l"/>
                <a:tab pos="4561041" algn="l"/>
                <a:tab pos="4975681" algn="l"/>
                <a:tab pos="5365848" algn="l"/>
                <a:tab pos="5781926" algn="l"/>
                <a:tab pos="6219602" algn="l"/>
                <a:tab pos="6634242" algn="l"/>
                <a:tab pos="7024407" algn="l"/>
                <a:tab pos="7440488" algn="l"/>
                <a:tab pos="7878163" algn="l"/>
                <a:tab pos="8292803" algn="l"/>
                <a:tab pos="8682969" algn="l"/>
                <a:tab pos="9097608" algn="l"/>
                <a:tab pos="9536723" algn="l"/>
                <a:tab pos="9751242" algn="l"/>
                <a:tab pos="9754122" algn="l"/>
                <a:tab pos="9774277" algn="l"/>
                <a:tab pos="9912491" algn="l"/>
              </a:tabLst>
            </a:pPr>
            <a:r>
              <a:rPr lang="en-US" sz="3300" b="1" dirty="0">
                <a:solidFill>
                  <a:srgbClr val="C00000"/>
                </a:solidFill>
                <a:latin typeface="Arial" charset="0"/>
              </a:rPr>
              <a:t>Computer Organization</a:t>
            </a:r>
          </a:p>
          <a:p>
            <a:pPr algn="ctr">
              <a:lnSpc>
                <a:spcPct val="97000"/>
              </a:lnSpc>
              <a:buClr>
                <a:srgbClr val="000000"/>
              </a:buClr>
              <a:buSzPct val="100000"/>
              <a:tabLst>
                <a:tab pos="0" algn="l"/>
                <a:tab pos="414640" algn="l"/>
                <a:tab pos="806244" algn="l"/>
                <a:tab pos="1243920" algn="l"/>
                <a:tab pos="1658560" algn="l"/>
                <a:tab pos="2073201" algn="l"/>
                <a:tab pos="2464806" algn="l"/>
                <a:tab pos="2902481" algn="l"/>
                <a:tab pos="3317121" algn="l"/>
                <a:tab pos="3731761" algn="l"/>
                <a:tab pos="4123366" algn="l"/>
                <a:tab pos="4561041" algn="l"/>
                <a:tab pos="4975681" algn="l"/>
                <a:tab pos="5365848" algn="l"/>
                <a:tab pos="5781926" algn="l"/>
                <a:tab pos="6219602" algn="l"/>
                <a:tab pos="6634242" algn="l"/>
                <a:tab pos="7024407" algn="l"/>
                <a:tab pos="7440488" algn="l"/>
                <a:tab pos="7878163" algn="l"/>
                <a:tab pos="8292803" algn="l"/>
                <a:tab pos="8682969" algn="l"/>
                <a:tab pos="9097608" algn="l"/>
                <a:tab pos="9536723" algn="l"/>
                <a:tab pos="9751242" algn="l"/>
                <a:tab pos="9754122" algn="l"/>
                <a:tab pos="9774277" algn="l"/>
                <a:tab pos="9912491" algn="l"/>
              </a:tabLst>
            </a:pPr>
            <a:r>
              <a:rPr lang="en-US" sz="3300" b="1" dirty="0">
                <a:solidFill>
                  <a:srgbClr val="C00000"/>
                </a:solidFill>
                <a:latin typeface="Arial" charset="0"/>
              </a:rPr>
              <a:t>(BCSC0005)</a:t>
            </a:r>
            <a:endParaRPr lang="en-GB" sz="3600" b="1" dirty="0">
              <a:solidFill>
                <a:srgbClr val="C00000"/>
              </a:solidFill>
              <a:latin typeface="Arial" charset="0"/>
            </a:endParaRP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733040" y="1766459"/>
            <a:ext cx="6480994" cy="2876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6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554"/>
    </mc:Choice>
    <mc:Fallback xmlns="">
      <p:transition advTm="7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0920" y="2407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Addition </a:t>
            </a:r>
            <a:r>
              <a:rPr lang="en-US" b="1" dirty="0" smtClean="0">
                <a:solidFill>
                  <a:srgbClr val="C00000"/>
                </a:solidFill>
              </a:rPr>
              <a:t>of Unsigned Binary Numbers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V="1">
            <a:off x="838200" y="6248082"/>
            <a:ext cx="10515600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7787" y="61029"/>
            <a:ext cx="1371601" cy="900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8767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86"/>
    </mc:Choice>
    <mc:Fallback xmlns="">
      <p:transition spd="slow" advTm="382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5318" y="159296"/>
            <a:ext cx="10515600" cy="763879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+mn-lt"/>
              </a:rPr>
              <a:t>Binary Addition</a:t>
            </a:r>
            <a:endParaRPr lang="en-US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9388" y="884299"/>
            <a:ext cx="10515600" cy="5871064"/>
          </a:xfrm>
        </p:spPr>
        <p:txBody>
          <a:bodyPr>
            <a:normAutofit/>
          </a:bodyPr>
          <a:lstStyle/>
          <a:p>
            <a:pPr marL="720090" marR="490855" indent="-457200">
              <a:lnSpc>
                <a:spcPct val="101299"/>
              </a:lnSpc>
              <a:buClr>
                <a:srgbClr val="D06249"/>
              </a:buClr>
              <a:buSzPct val="85106"/>
              <a:tabLst>
                <a:tab pos="534670" algn="l"/>
                <a:tab pos="535305" algn="l"/>
              </a:tabLst>
            </a:pPr>
            <a:r>
              <a:rPr lang="en-US" sz="2400" spc="10" dirty="0" smtClean="0">
                <a:cs typeface="Georgia"/>
              </a:rPr>
              <a:t>Addition </a:t>
            </a:r>
            <a:r>
              <a:rPr lang="en-US" sz="2400" spc="15" dirty="0">
                <a:cs typeface="Georgia"/>
              </a:rPr>
              <a:t>of two </a:t>
            </a:r>
            <a:r>
              <a:rPr lang="en-US" sz="2400" spc="10" dirty="0">
                <a:cs typeface="Georgia"/>
              </a:rPr>
              <a:t>binary </a:t>
            </a:r>
            <a:r>
              <a:rPr lang="en-US" sz="2400" spc="15" dirty="0">
                <a:cs typeface="Georgia"/>
              </a:rPr>
              <a:t>numbers </a:t>
            </a:r>
            <a:r>
              <a:rPr lang="en-US" sz="2400" spc="15" dirty="0" smtClean="0">
                <a:cs typeface="Georgia"/>
              </a:rPr>
              <a:t>is same </a:t>
            </a:r>
            <a:r>
              <a:rPr lang="en-US" sz="2400" spc="15" dirty="0">
                <a:cs typeface="Georgia"/>
              </a:rPr>
              <a:t>as </a:t>
            </a:r>
            <a:r>
              <a:rPr lang="en-US" sz="2400" spc="10" dirty="0">
                <a:cs typeface="Georgia"/>
              </a:rPr>
              <a:t>addition </a:t>
            </a:r>
            <a:r>
              <a:rPr lang="en-US" sz="2400" spc="15" dirty="0">
                <a:cs typeface="Georgia"/>
              </a:rPr>
              <a:t>of  two </a:t>
            </a:r>
            <a:r>
              <a:rPr lang="en-US" sz="2400" spc="10" dirty="0">
                <a:cs typeface="Georgia"/>
              </a:rPr>
              <a:t>decimal</a:t>
            </a:r>
            <a:r>
              <a:rPr lang="en-US" sz="2400" dirty="0">
                <a:cs typeface="Georgia"/>
              </a:rPr>
              <a:t> </a:t>
            </a:r>
            <a:r>
              <a:rPr lang="en-US" sz="2400" spc="10" dirty="0">
                <a:cs typeface="Georgia"/>
              </a:rPr>
              <a:t>numbers.</a:t>
            </a:r>
            <a:endParaRPr lang="en-US" sz="2400" dirty="0">
              <a:cs typeface="Georgia"/>
            </a:endParaRPr>
          </a:p>
          <a:p>
            <a:pPr marL="720090" marR="556895" indent="-457200">
              <a:lnSpc>
                <a:spcPct val="101499"/>
              </a:lnSpc>
              <a:spcBef>
                <a:spcPts val="585"/>
              </a:spcBef>
              <a:buClr>
                <a:srgbClr val="D06249"/>
              </a:buClr>
              <a:buSzPct val="85106"/>
              <a:tabLst>
                <a:tab pos="534670" algn="l"/>
                <a:tab pos="535305" algn="l"/>
              </a:tabLst>
            </a:pPr>
            <a:r>
              <a:rPr lang="en-US" sz="2400" spc="20" dirty="0">
                <a:cs typeface="Georgia"/>
              </a:rPr>
              <a:t>Some </a:t>
            </a:r>
            <a:r>
              <a:rPr lang="en-US" sz="2400" spc="10" dirty="0">
                <a:cs typeface="Georgia"/>
              </a:rPr>
              <a:t>times binary addition is very </a:t>
            </a:r>
            <a:r>
              <a:rPr lang="en-US" sz="2400" spc="15" dirty="0">
                <a:cs typeface="Georgia"/>
              </a:rPr>
              <a:t>much </a:t>
            </a:r>
            <a:r>
              <a:rPr lang="en-US" sz="2400" spc="10" dirty="0">
                <a:cs typeface="Georgia"/>
              </a:rPr>
              <a:t>easier </a:t>
            </a:r>
            <a:r>
              <a:rPr lang="en-US" sz="2400" spc="15" dirty="0">
                <a:cs typeface="Georgia"/>
              </a:rPr>
              <a:t>then  </a:t>
            </a:r>
            <a:r>
              <a:rPr lang="en-US" sz="2400" spc="15" dirty="0" smtClean="0">
                <a:cs typeface="Georgia"/>
              </a:rPr>
              <a:t>decimal </a:t>
            </a:r>
            <a:r>
              <a:rPr lang="en-US" sz="2400" spc="20" dirty="0">
                <a:cs typeface="Georgia"/>
              </a:rPr>
              <a:t>or </a:t>
            </a:r>
            <a:r>
              <a:rPr lang="en-US" sz="2400" spc="15" dirty="0">
                <a:cs typeface="Georgia"/>
              </a:rPr>
              <a:t>any other number </a:t>
            </a:r>
            <a:r>
              <a:rPr lang="en-US" sz="2400" spc="10" dirty="0">
                <a:cs typeface="Georgia"/>
              </a:rPr>
              <a:t>system addition, because in  binary </a:t>
            </a:r>
            <a:r>
              <a:rPr lang="en-US" sz="2400" spc="20" dirty="0">
                <a:cs typeface="Georgia"/>
              </a:rPr>
              <a:t>you </a:t>
            </a:r>
            <a:r>
              <a:rPr lang="en-US" sz="2400" spc="10" dirty="0">
                <a:cs typeface="Georgia"/>
              </a:rPr>
              <a:t>deal with </a:t>
            </a:r>
            <a:r>
              <a:rPr lang="en-US" sz="2400" spc="15" dirty="0">
                <a:cs typeface="Georgia"/>
              </a:rPr>
              <a:t>only </a:t>
            </a:r>
            <a:r>
              <a:rPr lang="en-US" sz="2400" spc="20" dirty="0">
                <a:cs typeface="Georgia"/>
              </a:rPr>
              <a:t>2</a:t>
            </a:r>
            <a:r>
              <a:rPr lang="en-US" sz="2400" spc="-45" dirty="0">
                <a:cs typeface="Georgia"/>
              </a:rPr>
              <a:t> </a:t>
            </a:r>
            <a:r>
              <a:rPr lang="en-US" sz="2400" spc="10" dirty="0">
                <a:cs typeface="Georgia"/>
              </a:rPr>
              <a:t>numbers.</a:t>
            </a:r>
            <a:endParaRPr lang="en-US" sz="2400" dirty="0">
              <a:cs typeface="Georgia"/>
            </a:endParaRPr>
          </a:p>
          <a:p>
            <a:pPr marL="720090" marR="490855" indent="-457200">
              <a:lnSpc>
                <a:spcPct val="101299"/>
              </a:lnSpc>
              <a:spcBef>
                <a:spcPts val="585"/>
              </a:spcBef>
              <a:buClr>
                <a:srgbClr val="D06249"/>
              </a:buClr>
              <a:buSzPct val="85106"/>
              <a:tabLst>
                <a:tab pos="534670" algn="l"/>
                <a:tab pos="535305" algn="l"/>
              </a:tabLst>
            </a:pPr>
            <a:r>
              <a:rPr lang="en-US" sz="2400" spc="15" dirty="0">
                <a:cs typeface="Georgia"/>
              </a:rPr>
              <a:t>There </a:t>
            </a:r>
            <a:r>
              <a:rPr lang="en-US" sz="2400" spc="10" dirty="0">
                <a:cs typeface="Georgia"/>
              </a:rPr>
              <a:t>are </a:t>
            </a:r>
            <a:r>
              <a:rPr lang="en-US" sz="2400" spc="15" dirty="0">
                <a:cs typeface="Georgia"/>
              </a:rPr>
              <a:t>mainly </a:t>
            </a:r>
            <a:r>
              <a:rPr lang="en-US" sz="2400" spc="20" dirty="0" smtClean="0">
                <a:cs typeface="Georgia"/>
              </a:rPr>
              <a:t>5 </a:t>
            </a:r>
            <a:r>
              <a:rPr lang="en-US" sz="2400" spc="10" dirty="0">
                <a:cs typeface="Georgia"/>
              </a:rPr>
              <a:t>rules </a:t>
            </a:r>
            <a:r>
              <a:rPr lang="en-US" sz="2400" spc="15" dirty="0">
                <a:cs typeface="Georgia"/>
              </a:rPr>
              <a:t>should </a:t>
            </a:r>
            <a:r>
              <a:rPr lang="en-US" sz="2400" spc="20" dirty="0">
                <a:cs typeface="Georgia"/>
              </a:rPr>
              <a:t>be </a:t>
            </a:r>
            <a:r>
              <a:rPr lang="en-US" sz="2400" spc="15" dirty="0">
                <a:cs typeface="Georgia"/>
              </a:rPr>
              <a:t>followed </a:t>
            </a:r>
            <a:r>
              <a:rPr lang="en-US" sz="2400" spc="10" dirty="0">
                <a:cs typeface="Georgia"/>
              </a:rPr>
              <a:t>in the</a:t>
            </a:r>
            <a:r>
              <a:rPr lang="en-US" sz="2400" spc="-105" dirty="0">
                <a:cs typeface="Georgia"/>
              </a:rPr>
              <a:t> </a:t>
            </a:r>
            <a:r>
              <a:rPr lang="en-US" sz="2400" spc="10" dirty="0">
                <a:cs typeface="Georgia"/>
              </a:rPr>
              <a:t>process  </a:t>
            </a:r>
            <a:r>
              <a:rPr lang="en-US" sz="2400" spc="15" dirty="0">
                <a:cs typeface="Georgia"/>
              </a:rPr>
              <a:t>of </a:t>
            </a:r>
            <a:r>
              <a:rPr lang="en-US" sz="2400" spc="10" dirty="0">
                <a:cs typeface="Georgia"/>
              </a:rPr>
              <a:t>addition in binary</a:t>
            </a:r>
            <a:r>
              <a:rPr lang="en-US" sz="2400" spc="-30" dirty="0">
                <a:cs typeface="Georgia"/>
              </a:rPr>
              <a:t> </a:t>
            </a:r>
            <a:r>
              <a:rPr lang="en-US" sz="2400" spc="10" dirty="0">
                <a:cs typeface="Georgia"/>
              </a:rPr>
              <a:t>numbers</a:t>
            </a:r>
            <a:r>
              <a:rPr lang="en-US" sz="2400" spc="10" dirty="0" smtClean="0">
                <a:cs typeface="Georgia"/>
              </a:rPr>
              <a:t>:</a:t>
            </a:r>
          </a:p>
          <a:p>
            <a:pPr marL="262890" marR="490855" indent="0">
              <a:lnSpc>
                <a:spcPct val="101299"/>
              </a:lnSpc>
              <a:spcBef>
                <a:spcPts val="585"/>
              </a:spcBef>
              <a:buClr>
                <a:srgbClr val="D06249"/>
              </a:buClr>
              <a:buSzPct val="85106"/>
              <a:buNone/>
              <a:tabLst>
                <a:tab pos="534670" algn="l"/>
                <a:tab pos="535305" algn="l"/>
              </a:tabLst>
            </a:pPr>
            <a:endParaRPr lang="en-US" sz="2400" dirty="0">
              <a:cs typeface="Georgia"/>
            </a:endParaRP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7787" y="61029"/>
            <a:ext cx="1371601" cy="900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/>
        </p:nvCxnSpPr>
        <p:spPr>
          <a:xfrm flipV="1">
            <a:off x="1575318" y="884299"/>
            <a:ext cx="9810077" cy="55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3267307" y="3668749"/>
          <a:ext cx="5965903" cy="25982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03249"/>
                <a:gridCol w="501805"/>
                <a:gridCol w="401444"/>
                <a:gridCol w="412595"/>
                <a:gridCol w="479502"/>
                <a:gridCol w="294552"/>
                <a:gridCol w="720092"/>
                <a:gridCol w="464185"/>
                <a:gridCol w="887413"/>
                <a:gridCol w="901066"/>
              </a:tblGrid>
              <a:tr h="434030">
                <a:tc>
                  <a:txBody>
                    <a:bodyPr/>
                    <a:lstStyle/>
                    <a:p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1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20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2000" b="1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rgbClr val="0070C0"/>
                          </a:solidFill>
                        </a:rPr>
                        <a:t>Sum</a:t>
                      </a:r>
                      <a:endParaRPr lang="en-US" sz="2000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rgbClr val="C00000"/>
                          </a:solidFill>
                        </a:rPr>
                        <a:t>Carry</a:t>
                      </a:r>
                      <a:endParaRPr lang="en-US" sz="20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434030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Rule 1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:</a:t>
                      </a:r>
                      <a:endParaRPr lang="en-US" sz="2000" b="1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</a:t>
                      </a:r>
                      <a:endParaRPr lang="en-US" sz="20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+</a:t>
                      </a:r>
                      <a:endParaRPr lang="en-US" sz="20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=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</a:t>
                      </a:r>
                      <a:endParaRPr lang="en-US" sz="2000" b="1" dirty="0"/>
                    </a:p>
                  </a:txBody>
                  <a:tcPr/>
                </a:tc>
              </a:tr>
              <a:tr h="434030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Rule 2 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:</a:t>
                      </a:r>
                      <a:endParaRPr lang="en-US" sz="2000" b="1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</a:t>
                      </a:r>
                      <a:endParaRPr lang="en-US" sz="20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+</a:t>
                      </a:r>
                      <a:endParaRPr lang="en-US" sz="20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=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</a:t>
                      </a:r>
                      <a:endParaRPr lang="en-US" sz="2000" b="1" dirty="0"/>
                    </a:p>
                  </a:txBody>
                  <a:tcPr/>
                </a:tc>
              </a:tr>
              <a:tr h="434030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Rule 3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:</a:t>
                      </a:r>
                      <a:endParaRPr lang="en-US" sz="2000" b="1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+</a:t>
                      </a:r>
                      <a:endParaRPr lang="en-US" sz="20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=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</a:t>
                      </a:r>
                      <a:endParaRPr lang="en-US" sz="2000" b="1" dirty="0"/>
                    </a:p>
                  </a:txBody>
                  <a:tcPr/>
                </a:tc>
              </a:tr>
              <a:tr h="434030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Rule 4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:</a:t>
                      </a:r>
                      <a:endParaRPr lang="en-US" sz="2000" b="1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+</a:t>
                      </a:r>
                      <a:endParaRPr lang="en-US" sz="20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=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</a:tr>
              <a:tr h="428085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Rule</a:t>
                      </a:r>
                      <a:r>
                        <a:rPr lang="en-US" sz="2000" b="1" baseline="0" dirty="0" smtClean="0"/>
                        <a:t> 5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: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+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+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=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</a:t>
                      </a:r>
                      <a:endParaRPr lang="en-US" sz="2000" b="1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1504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267"/>
    </mc:Choice>
    <mc:Fallback xmlns="">
      <p:transition spd="slow" advTm="103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6913" y="344817"/>
            <a:ext cx="10515600" cy="67193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Binary Addition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1434" y="1111349"/>
            <a:ext cx="10515600" cy="5411519"/>
          </a:xfrm>
        </p:spPr>
        <p:txBody>
          <a:bodyPr>
            <a:normAutofit fontScale="92500" lnSpcReduction="10000"/>
          </a:bodyPr>
          <a:lstStyle/>
          <a:p>
            <a:pPr marL="38100">
              <a:lnSpc>
                <a:spcPct val="100000"/>
              </a:lnSpc>
              <a:spcBef>
                <a:spcPts val="715"/>
              </a:spcBef>
            </a:pPr>
            <a:r>
              <a:rPr lang="en-US" b="1" spc="10" dirty="0" smtClean="0">
                <a:cs typeface="Georgia"/>
              </a:rPr>
              <a:t>Example 1</a:t>
            </a:r>
            <a:endParaRPr lang="en-US" b="1" dirty="0">
              <a:cs typeface="Georgia"/>
            </a:endParaRPr>
          </a:p>
          <a:p>
            <a:pPr marL="0" marR="30480" indent="0">
              <a:lnSpc>
                <a:spcPct val="121700"/>
              </a:lnSpc>
              <a:spcBef>
                <a:spcPts val="10"/>
              </a:spcBef>
              <a:buNone/>
            </a:pPr>
            <a:r>
              <a:rPr lang="en-US" spc="10" dirty="0" smtClean="0">
                <a:cs typeface="Georgia"/>
              </a:rPr>
              <a:t>   Perform </a:t>
            </a:r>
            <a:r>
              <a:rPr lang="en-US" spc="10" dirty="0">
                <a:cs typeface="Georgia"/>
              </a:rPr>
              <a:t>Binary Addition for </a:t>
            </a:r>
            <a:r>
              <a:rPr lang="en-US" spc="20" dirty="0" smtClean="0">
                <a:cs typeface="Georgia"/>
              </a:rPr>
              <a:t>101</a:t>
            </a:r>
            <a:r>
              <a:rPr lang="en-US" spc="30" baseline="-16129" dirty="0" smtClean="0">
                <a:cs typeface="Georgia"/>
              </a:rPr>
              <a:t>2 </a:t>
            </a:r>
            <a:r>
              <a:rPr lang="en-US" spc="20" dirty="0">
                <a:cs typeface="Georgia"/>
              </a:rPr>
              <a:t>+ </a:t>
            </a:r>
            <a:r>
              <a:rPr lang="en-US" spc="10" dirty="0">
                <a:cs typeface="Georgia"/>
              </a:rPr>
              <a:t>010</a:t>
            </a:r>
            <a:r>
              <a:rPr lang="en-US" spc="15" baseline="-16129" dirty="0">
                <a:cs typeface="Georgia"/>
              </a:rPr>
              <a:t>2 </a:t>
            </a:r>
            <a:endParaRPr lang="en-US" spc="15" baseline="-16129" dirty="0" smtClean="0">
              <a:cs typeface="Georgia"/>
            </a:endParaRPr>
          </a:p>
          <a:p>
            <a:pPr marL="0" marR="30480" indent="0">
              <a:lnSpc>
                <a:spcPct val="121700"/>
              </a:lnSpc>
              <a:spcBef>
                <a:spcPts val="10"/>
              </a:spcBef>
              <a:buNone/>
            </a:pPr>
            <a:endParaRPr lang="en-US" spc="15" baseline="-16129" dirty="0">
              <a:cs typeface="Georgia"/>
            </a:endParaRPr>
          </a:p>
          <a:p>
            <a:pPr marL="0" indent="0">
              <a:lnSpc>
                <a:spcPct val="100000"/>
              </a:lnSpc>
              <a:spcBef>
                <a:spcPts val="715"/>
              </a:spcBef>
              <a:buNone/>
            </a:pPr>
            <a:r>
              <a:rPr lang="en-US" spc="15" baseline="-16129" dirty="0" smtClean="0">
                <a:cs typeface="Georgia"/>
              </a:rPr>
              <a:t>    </a:t>
            </a:r>
            <a:r>
              <a:rPr lang="en-US" spc="10" dirty="0" smtClean="0">
                <a:cs typeface="Georgia"/>
              </a:rPr>
              <a:t>Solution:</a:t>
            </a:r>
            <a:r>
              <a:rPr lang="en-US" spc="10" dirty="0">
                <a:cs typeface="Georgia"/>
              </a:rPr>
              <a:t> </a:t>
            </a:r>
            <a:r>
              <a:rPr lang="en-US" spc="10" dirty="0" smtClean="0">
                <a:cs typeface="Georgia"/>
              </a:rPr>
              <a:t>       1  0  1</a:t>
            </a:r>
          </a:p>
          <a:p>
            <a:pPr marL="0" indent="0">
              <a:lnSpc>
                <a:spcPct val="100000"/>
              </a:lnSpc>
              <a:spcBef>
                <a:spcPts val="715"/>
              </a:spcBef>
              <a:buNone/>
            </a:pPr>
            <a:r>
              <a:rPr lang="en-US" spc="10" dirty="0">
                <a:cs typeface="Georgia"/>
              </a:rPr>
              <a:t> </a:t>
            </a:r>
            <a:r>
              <a:rPr lang="en-US" spc="10" dirty="0" smtClean="0">
                <a:cs typeface="Georgia"/>
              </a:rPr>
              <a:t>                       + 0  1  0</a:t>
            </a:r>
            <a:endParaRPr lang="en-US" baseline="-17921" dirty="0">
              <a:cs typeface="Georgia"/>
            </a:endParaRPr>
          </a:p>
          <a:p>
            <a:pPr marL="0" indent="0">
              <a:lnSpc>
                <a:spcPct val="100000"/>
              </a:lnSpc>
              <a:spcBef>
                <a:spcPts val="625"/>
              </a:spcBef>
              <a:buNone/>
            </a:pPr>
            <a:r>
              <a:rPr lang="en-US" dirty="0" smtClean="0"/>
              <a:t>                           1   1  1</a:t>
            </a:r>
          </a:p>
          <a:p>
            <a:pPr>
              <a:lnSpc>
                <a:spcPct val="100000"/>
              </a:lnSpc>
              <a:spcBef>
                <a:spcPts val="625"/>
              </a:spcBef>
            </a:pPr>
            <a:r>
              <a:rPr lang="en-US" b="1" dirty="0" smtClean="0"/>
              <a:t>Example 2</a:t>
            </a:r>
          </a:p>
          <a:p>
            <a:pPr marL="0" indent="0">
              <a:lnSpc>
                <a:spcPct val="100000"/>
              </a:lnSpc>
              <a:spcBef>
                <a:spcPts val="625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spc="10" dirty="0" smtClean="0">
                <a:cs typeface="Georgia"/>
              </a:rPr>
              <a:t>Perform </a:t>
            </a:r>
            <a:r>
              <a:rPr lang="en-US" spc="10" dirty="0">
                <a:cs typeface="Georgia"/>
              </a:rPr>
              <a:t>Binary Addition for </a:t>
            </a:r>
            <a:r>
              <a:rPr lang="en-US" spc="10" dirty="0" smtClean="0">
                <a:cs typeface="Georgia"/>
              </a:rPr>
              <a:t>(</a:t>
            </a:r>
            <a:r>
              <a:rPr lang="en-US" spc="20" dirty="0" smtClean="0">
                <a:cs typeface="Georgia"/>
              </a:rPr>
              <a:t>10)</a:t>
            </a:r>
            <a:r>
              <a:rPr lang="en-US" spc="30" baseline="-16129" dirty="0" smtClean="0">
                <a:cs typeface="Georgia"/>
              </a:rPr>
              <a:t>10</a:t>
            </a:r>
            <a:r>
              <a:rPr lang="en-US" spc="20" dirty="0" smtClean="0">
                <a:cs typeface="Georgia"/>
              </a:rPr>
              <a:t>+ (</a:t>
            </a:r>
            <a:r>
              <a:rPr lang="en-US" spc="10" dirty="0" smtClean="0">
                <a:cs typeface="Georgia"/>
              </a:rPr>
              <a:t>20)</a:t>
            </a:r>
            <a:r>
              <a:rPr lang="en-US" spc="15" baseline="-16129" dirty="0" smtClean="0">
                <a:cs typeface="Georgia"/>
              </a:rPr>
              <a:t>10</a:t>
            </a:r>
            <a:r>
              <a:rPr lang="en-US" spc="15" dirty="0" smtClean="0">
                <a:cs typeface="Georgia"/>
              </a:rPr>
              <a:t> by using 8-bit representation.</a:t>
            </a:r>
            <a:endParaRPr lang="en-US" spc="15" dirty="0">
              <a:cs typeface="Georgia"/>
            </a:endParaRPr>
          </a:p>
          <a:p>
            <a:pPr marL="0" indent="0">
              <a:lnSpc>
                <a:spcPct val="100000"/>
              </a:lnSpc>
              <a:spcBef>
                <a:spcPts val="625"/>
              </a:spcBef>
              <a:buNone/>
            </a:pPr>
            <a:endParaRPr lang="en-US" spc="15" dirty="0" smtClean="0"/>
          </a:p>
          <a:p>
            <a:pPr marL="0" indent="0">
              <a:lnSpc>
                <a:spcPct val="100000"/>
              </a:lnSpc>
              <a:spcBef>
                <a:spcPts val="625"/>
              </a:spcBef>
              <a:buNone/>
            </a:pPr>
            <a:r>
              <a:rPr lang="en-US" spc="10" dirty="0" smtClean="0">
                <a:cs typeface="Georgia"/>
              </a:rPr>
              <a:t>  Solution:    10             0000</a:t>
            </a:r>
            <a:r>
              <a:rPr lang="en-US" spc="10" dirty="0" smtClean="0">
                <a:solidFill>
                  <a:srgbClr val="C00000"/>
                </a:solidFill>
                <a:cs typeface="Georgia"/>
              </a:rPr>
              <a:t>1010</a:t>
            </a:r>
          </a:p>
          <a:p>
            <a:pPr marL="0" indent="0">
              <a:lnSpc>
                <a:spcPct val="100000"/>
              </a:lnSpc>
              <a:spcBef>
                <a:spcPts val="625"/>
              </a:spcBef>
              <a:buNone/>
            </a:pPr>
            <a:r>
              <a:rPr lang="en-US" spc="10" dirty="0"/>
              <a:t> </a:t>
            </a:r>
            <a:r>
              <a:rPr lang="en-US" spc="10" dirty="0" smtClean="0"/>
              <a:t>               +    20             000</a:t>
            </a:r>
            <a:r>
              <a:rPr lang="en-US" spc="10" dirty="0" smtClean="0">
                <a:solidFill>
                  <a:srgbClr val="C00000"/>
                </a:solidFill>
              </a:rPr>
              <a:t>10100</a:t>
            </a:r>
          </a:p>
          <a:p>
            <a:pPr marL="0" indent="0">
              <a:lnSpc>
                <a:spcPct val="100000"/>
              </a:lnSpc>
              <a:spcBef>
                <a:spcPts val="625"/>
              </a:spcBef>
              <a:buNone/>
            </a:pPr>
            <a:r>
              <a:rPr lang="en-US" spc="10" dirty="0"/>
              <a:t> </a:t>
            </a:r>
            <a:r>
              <a:rPr lang="en-US" spc="10" dirty="0" smtClean="0"/>
              <a:t>                     30             00011110               (30)</a:t>
            </a:r>
            <a:r>
              <a:rPr lang="en-US" spc="10" baseline="-25000" dirty="0" smtClean="0"/>
              <a:t>10</a:t>
            </a:r>
            <a:endParaRPr lang="en-US" baseline="-25000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3373243" y="3156370"/>
            <a:ext cx="1360449" cy="2230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1507124" y="907281"/>
            <a:ext cx="9866970" cy="9203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5312" y="116289"/>
            <a:ext cx="1371601" cy="900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AutoShape 10"/>
          <p:cNvSpPr>
            <a:spLocks noChangeArrowheads="1"/>
          </p:cNvSpPr>
          <p:nvPr/>
        </p:nvSpPr>
        <p:spPr bwMode="auto">
          <a:xfrm>
            <a:off x="3702204" y="5014453"/>
            <a:ext cx="830262" cy="215900"/>
          </a:xfrm>
          <a:prstGeom prst="notchedRightArrow">
            <a:avLst>
              <a:gd name="adj1" fmla="val 50000"/>
              <a:gd name="adj2" fmla="val 104151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00FF"/>
              </a:buClr>
              <a:buSzPct val="90000"/>
              <a:buFont typeface="Wingdings 2" panose="05020102010507070707" pitchFamily="18" charset="2"/>
              <a:buChar char="©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FF9900"/>
              </a:buClr>
              <a:buSzPct val="70000"/>
              <a:buFont typeface="Wingdings" panose="05000000000000000000" pitchFamily="2" charset="2"/>
              <a:buChar char="u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1B1BFF"/>
              </a:buClr>
              <a:buSzPct val="80000"/>
              <a:buFont typeface="Times New Roman" panose="02020603050405020304" pitchFamily="18" charset="0"/>
              <a:buChar char="»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Book Antiqua" panose="02040602050305030304" pitchFamily="18" charset="0"/>
              <a:buChar char="−"/>
              <a:defRPr kumimoji="1" sz="16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kumimoji="0" lang="zh-TW" altLang="en-US" sz="1400">
              <a:solidFill>
                <a:srgbClr val="003366"/>
              </a:solidFill>
            </a:endParaRPr>
          </a:p>
        </p:txBody>
      </p:sp>
      <p:sp>
        <p:nvSpPr>
          <p:cNvPr id="13" name="AutoShape 10"/>
          <p:cNvSpPr>
            <a:spLocks noChangeArrowheads="1"/>
          </p:cNvSpPr>
          <p:nvPr/>
        </p:nvSpPr>
        <p:spPr bwMode="auto">
          <a:xfrm>
            <a:off x="3721969" y="5434421"/>
            <a:ext cx="830262" cy="215900"/>
          </a:xfrm>
          <a:prstGeom prst="notchedRightArrow">
            <a:avLst>
              <a:gd name="adj1" fmla="val 50000"/>
              <a:gd name="adj2" fmla="val 104151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00FF"/>
              </a:buClr>
              <a:buSzPct val="90000"/>
              <a:buFont typeface="Wingdings 2" panose="05020102010507070707" pitchFamily="18" charset="2"/>
              <a:buChar char="©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FF9900"/>
              </a:buClr>
              <a:buSzPct val="70000"/>
              <a:buFont typeface="Wingdings" panose="05000000000000000000" pitchFamily="2" charset="2"/>
              <a:buChar char="u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1B1BFF"/>
              </a:buClr>
              <a:buSzPct val="80000"/>
              <a:buFont typeface="Times New Roman" panose="02020603050405020304" pitchFamily="18" charset="0"/>
              <a:buChar char="»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Book Antiqua" panose="02040602050305030304" pitchFamily="18" charset="0"/>
              <a:buChar char="−"/>
              <a:defRPr kumimoji="1" sz="16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kumimoji="0" lang="zh-TW" altLang="en-US" sz="1400">
              <a:solidFill>
                <a:srgbClr val="003366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3166946" y="5765180"/>
            <a:ext cx="65792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396114" y="5765180"/>
            <a:ext cx="173451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AutoShape 10"/>
          <p:cNvSpPr>
            <a:spLocks noChangeArrowheads="1"/>
          </p:cNvSpPr>
          <p:nvPr/>
        </p:nvSpPr>
        <p:spPr bwMode="auto">
          <a:xfrm>
            <a:off x="6129548" y="5928124"/>
            <a:ext cx="830262" cy="215900"/>
          </a:xfrm>
          <a:prstGeom prst="notchedRightArrow">
            <a:avLst>
              <a:gd name="adj1" fmla="val 50000"/>
              <a:gd name="adj2" fmla="val 104151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00FF"/>
              </a:buClr>
              <a:buSzPct val="90000"/>
              <a:buFont typeface="Wingdings 2" panose="05020102010507070707" pitchFamily="18" charset="2"/>
              <a:buChar char="©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FF9900"/>
              </a:buClr>
              <a:buSzPct val="70000"/>
              <a:buFont typeface="Wingdings" panose="05000000000000000000" pitchFamily="2" charset="2"/>
              <a:buChar char="u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1B1BFF"/>
              </a:buClr>
              <a:buSzPct val="80000"/>
              <a:buFont typeface="Times New Roman" panose="02020603050405020304" pitchFamily="18" charset="0"/>
              <a:buChar char="»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Book Antiqua" panose="02040602050305030304" pitchFamily="18" charset="0"/>
              <a:buChar char="−"/>
              <a:defRPr kumimoji="1" sz="16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Pct val="50000"/>
              <a:buFont typeface="Wingdings" panose="05000000000000000000" pitchFamily="2" charset="2"/>
              <a:buChar char="l"/>
              <a:defRPr kumimoji="1" sz="1400">
                <a:solidFill>
                  <a:schemeClr val="tx1"/>
                </a:solidFill>
                <a:latin typeface="Times New Roman" panose="02020603050405020304" pitchFamily="18" charset="0"/>
                <a:ea typeface="PMingLiU" pitchFamily="18" charset="-12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kumimoji="0" lang="zh-TW" altLang="en-US" sz="1400">
              <a:solidFill>
                <a:srgbClr val="003366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844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6007"/>
    </mc:Choice>
    <mc:Fallback xmlns="">
      <p:transition spd="slow" advTm="316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12" grpId="0" animBg="1"/>
      <p:bldP spid="13" grpId="0" animBg="1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616" y="217563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>
                <a:solidFill>
                  <a:srgbClr val="C00000"/>
                </a:solidFill>
                <a:latin typeface="+mn-lt"/>
              </a:rPr>
              <a:t>Thank You</a:t>
            </a:r>
            <a:endParaRPr lang="en-US" sz="6000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89449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54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6"/>
    </mc:Choice>
    <mc:Fallback xmlns="">
      <p:transition spd="slow" advTm="4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2.9|7.6|25.4|7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2.8|0.8|11|7|6.1|40.6|8.3|1.2|30.2|47.9|1|1.7|11|1|6.9|88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180</Words>
  <Application>Microsoft Office PowerPoint</Application>
  <PresentationFormat>Widescreen</PresentationFormat>
  <Paragraphs>66</Paragraphs>
  <Slides>5</Slides>
  <Notes>2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Georgia</vt:lpstr>
      <vt:lpstr>PMingLiU</vt:lpstr>
      <vt:lpstr>Times New Roman</vt:lpstr>
      <vt:lpstr>Office Theme</vt:lpstr>
      <vt:lpstr>PowerPoint Presentation</vt:lpstr>
      <vt:lpstr>Addition of Unsigned Binary Numbers</vt:lpstr>
      <vt:lpstr>Binary Addition</vt:lpstr>
      <vt:lpstr>Binary Addition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mona_ahan</dc:creator>
  <cp:lastModifiedBy>mona_ahan</cp:lastModifiedBy>
  <cp:revision>5</cp:revision>
  <dcterms:created xsi:type="dcterms:W3CDTF">2020-07-10T05:48:02Z</dcterms:created>
  <dcterms:modified xsi:type="dcterms:W3CDTF">2020-07-12T16:14:34Z</dcterms:modified>
</cp:coreProperties>
</file>

<file path=docProps/thumbnail.jpeg>
</file>